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14AFA-B17A-4926-9739-10707B44F20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93ECC8-2577-47B5-BF2C-0380E640DB83}">
      <dgm:prSet/>
      <dgm:spPr/>
      <dgm:t>
        <a:bodyPr/>
        <a:lstStyle/>
        <a:p>
          <a:r>
            <a:rPr lang="nl-NL"/>
            <a:t>De student kan uitleggen wat de Wet Dieren inhoudt</a:t>
          </a:r>
          <a:endParaRPr lang="en-US"/>
        </a:p>
      </dgm:t>
    </dgm:pt>
    <dgm:pt modelId="{8D636C90-BA5A-4DC1-A55F-D8DECE54E369}" type="parTrans" cxnId="{3173DC18-38B6-4FEC-8FBE-C86D07BB6424}">
      <dgm:prSet/>
      <dgm:spPr/>
      <dgm:t>
        <a:bodyPr/>
        <a:lstStyle/>
        <a:p>
          <a:endParaRPr lang="en-US"/>
        </a:p>
      </dgm:t>
    </dgm:pt>
    <dgm:pt modelId="{ED2DC017-2BAB-44F5-B53D-645BD0953BD0}" type="sibTrans" cxnId="{3173DC18-38B6-4FEC-8FBE-C86D07BB6424}">
      <dgm:prSet/>
      <dgm:spPr/>
      <dgm:t>
        <a:bodyPr/>
        <a:lstStyle/>
        <a:p>
          <a:endParaRPr lang="en-US"/>
        </a:p>
      </dgm:t>
    </dgm:pt>
    <dgm:pt modelId="{282031DF-D42A-414A-975D-20DBCEF4F15C}">
      <dgm:prSet/>
      <dgm:spPr/>
      <dgm:t>
        <a:bodyPr/>
        <a:lstStyle/>
        <a:p>
          <a:r>
            <a:rPr lang="nl-NL"/>
            <a:t>De student kan uitleggen welke besluiten en regelingen er zijn</a:t>
          </a:r>
          <a:endParaRPr lang="en-US"/>
        </a:p>
      </dgm:t>
    </dgm:pt>
    <dgm:pt modelId="{E7360746-12C8-40AB-BBC3-E73B33BFB870}" type="parTrans" cxnId="{B6D84949-32BD-43FD-B8E4-1D4E5B7E5344}">
      <dgm:prSet/>
      <dgm:spPr/>
      <dgm:t>
        <a:bodyPr/>
        <a:lstStyle/>
        <a:p>
          <a:endParaRPr lang="en-US"/>
        </a:p>
      </dgm:t>
    </dgm:pt>
    <dgm:pt modelId="{0EB28C31-1629-4B22-A56E-B336A7C854B2}" type="sibTrans" cxnId="{B6D84949-32BD-43FD-B8E4-1D4E5B7E5344}">
      <dgm:prSet/>
      <dgm:spPr/>
      <dgm:t>
        <a:bodyPr/>
        <a:lstStyle/>
        <a:p>
          <a:endParaRPr lang="en-US"/>
        </a:p>
      </dgm:t>
    </dgm:pt>
    <dgm:pt modelId="{B8E76714-FB1A-4269-99AA-1544F6118167}">
      <dgm:prSet/>
      <dgm:spPr/>
      <dgm:t>
        <a:bodyPr/>
        <a:lstStyle/>
        <a:p>
          <a:r>
            <a:rPr lang="nl-NL"/>
            <a:t>De student weet hoe je dieren moet transporteren</a:t>
          </a:r>
          <a:endParaRPr lang="en-US"/>
        </a:p>
      </dgm:t>
    </dgm:pt>
    <dgm:pt modelId="{0B4F5853-2FE1-40F3-9386-E47EA88D184A}" type="parTrans" cxnId="{2A84D97B-2C49-4478-85B4-CE5D8F4FCCCA}">
      <dgm:prSet/>
      <dgm:spPr/>
      <dgm:t>
        <a:bodyPr/>
        <a:lstStyle/>
        <a:p>
          <a:endParaRPr lang="en-US"/>
        </a:p>
      </dgm:t>
    </dgm:pt>
    <dgm:pt modelId="{D5717733-2BC9-49E0-83B3-441DF483299B}" type="sibTrans" cxnId="{2A84D97B-2C49-4478-85B4-CE5D8F4FCCCA}">
      <dgm:prSet/>
      <dgm:spPr/>
      <dgm:t>
        <a:bodyPr/>
        <a:lstStyle/>
        <a:p>
          <a:endParaRPr lang="en-US"/>
        </a:p>
      </dgm:t>
    </dgm:pt>
    <dgm:pt modelId="{83739EFE-E10C-402F-8AAB-544E95375E59}" type="pres">
      <dgm:prSet presAssocID="{8AA14AFA-B17A-4926-9739-10707B44F2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C6DCAF-2E72-4F91-B4CF-2EC4E3869854}" type="pres">
      <dgm:prSet presAssocID="{D393ECC8-2577-47B5-BF2C-0380E640DB83}" presName="hierRoot1" presStyleCnt="0"/>
      <dgm:spPr/>
    </dgm:pt>
    <dgm:pt modelId="{D31E2CDA-2C77-44C2-AD5D-AEE2A83200AF}" type="pres">
      <dgm:prSet presAssocID="{D393ECC8-2577-47B5-BF2C-0380E640DB83}" presName="composite" presStyleCnt="0"/>
      <dgm:spPr/>
    </dgm:pt>
    <dgm:pt modelId="{36C2461A-F620-4859-B747-5A7A12DC5816}" type="pres">
      <dgm:prSet presAssocID="{D393ECC8-2577-47B5-BF2C-0380E640DB83}" presName="background" presStyleLbl="node0" presStyleIdx="0" presStyleCnt="3"/>
      <dgm:spPr/>
    </dgm:pt>
    <dgm:pt modelId="{84838B9B-2A77-45E9-B648-28A83020655C}" type="pres">
      <dgm:prSet presAssocID="{D393ECC8-2577-47B5-BF2C-0380E640DB83}" presName="text" presStyleLbl="fgAcc0" presStyleIdx="0" presStyleCnt="3">
        <dgm:presLayoutVars>
          <dgm:chPref val="3"/>
        </dgm:presLayoutVars>
      </dgm:prSet>
      <dgm:spPr/>
    </dgm:pt>
    <dgm:pt modelId="{DE7E12CC-BF65-46DE-BC26-278A75D73861}" type="pres">
      <dgm:prSet presAssocID="{D393ECC8-2577-47B5-BF2C-0380E640DB83}" presName="hierChild2" presStyleCnt="0"/>
      <dgm:spPr/>
    </dgm:pt>
    <dgm:pt modelId="{D0257B50-0454-4DFC-B75D-6196FA156A06}" type="pres">
      <dgm:prSet presAssocID="{282031DF-D42A-414A-975D-20DBCEF4F15C}" presName="hierRoot1" presStyleCnt="0"/>
      <dgm:spPr/>
    </dgm:pt>
    <dgm:pt modelId="{2E5B8AAF-8501-450D-9A4C-10834FDA8052}" type="pres">
      <dgm:prSet presAssocID="{282031DF-D42A-414A-975D-20DBCEF4F15C}" presName="composite" presStyleCnt="0"/>
      <dgm:spPr/>
    </dgm:pt>
    <dgm:pt modelId="{E1A6C5B7-9A8B-47CD-BDB0-B581BEC7054D}" type="pres">
      <dgm:prSet presAssocID="{282031DF-D42A-414A-975D-20DBCEF4F15C}" presName="background" presStyleLbl="node0" presStyleIdx="1" presStyleCnt="3"/>
      <dgm:spPr/>
    </dgm:pt>
    <dgm:pt modelId="{A8EF85A8-730E-4E15-99B2-A4F6E7AF2C72}" type="pres">
      <dgm:prSet presAssocID="{282031DF-D42A-414A-975D-20DBCEF4F15C}" presName="text" presStyleLbl="fgAcc0" presStyleIdx="1" presStyleCnt="3">
        <dgm:presLayoutVars>
          <dgm:chPref val="3"/>
        </dgm:presLayoutVars>
      </dgm:prSet>
      <dgm:spPr/>
    </dgm:pt>
    <dgm:pt modelId="{927F9B44-4F4C-440C-872C-8E9122A59C06}" type="pres">
      <dgm:prSet presAssocID="{282031DF-D42A-414A-975D-20DBCEF4F15C}" presName="hierChild2" presStyleCnt="0"/>
      <dgm:spPr/>
    </dgm:pt>
    <dgm:pt modelId="{C73C7A88-718B-4BD4-9D4A-83B4CDD9C635}" type="pres">
      <dgm:prSet presAssocID="{B8E76714-FB1A-4269-99AA-1544F6118167}" presName="hierRoot1" presStyleCnt="0"/>
      <dgm:spPr/>
    </dgm:pt>
    <dgm:pt modelId="{2672D2C6-4F65-4E86-B6AA-637CDFE19471}" type="pres">
      <dgm:prSet presAssocID="{B8E76714-FB1A-4269-99AA-1544F6118167}" presName="composite" presStyleCnt="0"/>
      <dgm:spPr/>
    </dgm:pt>
    <dgm:pt modelId="{A8EB6189-C04A-4AF8-AF54-EAB21DEE00CD}" type="pres">
      <dgm:prSet presAssocID="{B8E76714-FB1A-4269-99AA-1544F6118167}" presName="background" presStyleLbl="node0" presStyleIdx="2" presStyleCnt="3"/>
      <dgm:spPr/>
    </dgm:pt>
    <dgm:pt modelId="{0ACE18AB-0036-4B31-938E-A2E08B1EF639}" type="pres">
      <dgm:prSet presAssocID="{B8E76714-FB1A-4269-99AA-1544F6118167}" presName="text" presStyleLbl="fgAcc0" presStyleIdx="2" presStyleCnt="3">
        <dgm:presLayoutVars>
          <dgm:chPref val="3"/>
        </dgm:presLayoutVars>
      </dgm:prSet>
      <dgm:spPr/>
    </dgm:pt>
    <dgm:pt modelId="{36F92DB2-45A2-4C23-917F-A2EF9136B2AB}" type="pres">
      <dgm:prSet presAssocID="{B8E76714-FB1A-4269-99AA-1544F6118167}" presName="hierChild2" presStyleCnt="0"/>
      <dgm:spPr/>
    </dgm:pt>
  </dgm:ptLst>
  <dgm:cxnLst>
    <dgm:cxn modelId="{05DF5613-6168-438F-97B4-36CE7A979BD3}" type="presOf" srcId="{B8E76714-FB1A-4269-99AA-1544F6118167}" destId="{0ACE18AB-0036-4B31-938E-A2E08B1EF639}" srcOrd="0" destOrd="0" presId="urn:microsoft.com/office/officeart/2005/8/layout/hierarchy1"/>
    <dgm:cxn modelId="{3173DC18-38B6-4FEC-8FBE-C86D07BB6424}" srcId="{8AA14AFA-B17A-4926-9739-10707B44F203}" destId="{D393ECC8-2577-47B5-BF2C-0380E640DB83}" srcOrd="0" destOrd="0" parTransId="{8D636C90-BA5A-4DC1-A55F-D8DECE54E369}" sibTransId="{ED2DC017-2BAB-44F5-B53D-645BD0953BD0}"/>
    <dgm:cxn modelId="{B6D84949-32BD-43FD-B8E4-1D4E5B7E5344}" srcId="{8AA14AFA-B17A-4926-9739-10707B44F203}" destId="{282031DF-D42A-414A-975D-20DBCEF4F15C}" srcOrd="1" destOrd="0" parTransId="{E7360746-12C8-40AB-BBC3-E73B33BFB870}" sibTransId="{0EB28C31-1629-4B22-A56E-B336A7C854B2}"/>
    <dgm:cxn modelId="{B547734A-CF40-42C1-B428-9C568B166638}" type="presOf" srcId="{D393ECC8-2577-47B5-BF2C-0380E640DB83}" destId="{84838B9B-2A77-45E9-B648-28A83020655C}" srcOrd="0" destOrd="0" presId="urn:microsoft.com/office/officeart/2005/8/layout/hierarchy1"/>
    <dgm:cxn modelId="{2A84D97B-2C49-4478-85B4-CE5D8F4FCCCA}" srcId="{8AA14AFA-B17A-4926-9739-10707B44F203}" destId="{B8E76714-FB1A-4269-99AA-1544F6118167}" srcOrd="2" destOrd="0" parTransId="{0B4F5853-2FE1-40F3-9386-E47EA88D184A}" sibTransId="{D5717733-2BC9-49E0-83B3-441DF483299B}"/>
    <dgm:cxn modelId="{8E236682-E2EC-41EF-A351-5E80F2215570}" type="presOf" srcId="{8AA14AFA-B17A-4926-9739-10707B44F203}" destId="{83739EFE-E10C-402F-8AAB-544E95375E59}" srcOrd="0" destOrd="0" presId="urn:microsoft.com/office/officeart/2005/8/layout/hierarchy1"/>
    <dgm:cxn modelId="{BFC868DB-6479-4D4A-B0AD-DC0474B02D80}" type="presOf" srcId="{282031DF-D42A-414A-975D-20DBCEF4F15C}" destId="{A8EF85A8-730E-4E15-99B2-A4F6E7AF2C72}" srcOrd="0" destOrd="0" presId="urn:microsoft.com/office/officeart/2005/8/layout/hierarchy1"/>
    <dgm:cxn modelId="{66B9F944-9916-46AA-99DE-1E09F1AF1467}" type="presParOf" srcId="{83739EFE-E10C-402F-8AAB-544E95375E59}" destId="{26C6DCAF-2E72-4F91-B4CF-2EC4E3869854}" srcOrd="0" destOrd="0" presId="urn:microsoft.com/office/officeart/2005/8/layout/hierarchy1"/>
    <dgm:cxn modelId="{27034EA3-6695-4F00-996C-9CDC0F06547C}" type="presParOf" srcId="{26C6DCAF-2E72-4F91-B4CF-2EC4E3869854}" destId="{D31E2CDA-2C77-44C2-AD5D-AEE2A83200AF}" srcOrd="0" destOrd="0" presId="urn:microsoft.com/office/officeart/2005/8/layout/hierarchy1"/>
    <dgm:cxn modelId="{0EC5DECF-99E2-441B-9527-F939C6B7DB2F}" type="presParOf" srcId="{D31E2CDA-2C77-44C2-AD5D-AEE2A83200AF}" destId="{36C2461A-F620-4859-B747-5A7A12DC5816}" srcOrd="0" destOrd="0" presId="urn:microsoft.com/office/officeart/2005/8/layout/hierarchy1"/>
    <dgm:cxn modelId="{DFE3B9D1-D68C-4436-A798-9E58BF9D13BE}" type="presParOf" srcId="{D31E2CDA-2C77-44C2-AD5D-AEE2A83200AF}" destId="{84838B9B-2A77-45E9-B648-28A83020655C}" srcOrd="1" destOrd="0" presId="urn:microsoft.com/office/officeart/2005/8/layout/hierarchy1"/>
    <dgm:cxn modelId="{378CD306-6F18-4E13-90B2-5CA672DDB2BD}" type="presParOf" srcId="{26C6DCAF-2E72-4F91-B4CF-2EC4E3869854}" destId="{DE7E12CC-BF65-46DE-BC26-278A75D73861}" srcOrd="1" destOrd="0" presId="urn:microsoft.com/office/officeart/2005/8/layout/hierarchy1"/>
    <dgm:cxn modelId="{6C84F84A-FB8B-4AB7-BAC7-56197D0F099F}" type="presParOf" srcId="{83739EFE-E10C-402F-8AAB-544E95375E59}" destId="{D0257B50-0454-4DFC-B75D-6196FA156A06}" srcOrd="1" destOrd="0" presId="urn:microsoft.com/office/officeart/2005/8/layout/hierarchy1"/>
    <dgm:cxn modelId="{B79CC632-6137-49E5-98C7-B65280E6C325}" type="presParOf" srcId="{D0257B50-0454-4DFC-B75D-6196FA156A06}" destId="{2E5B8AAF-8501-450D-9A4C-10834FDA8052}" srcOrd="0" destOrd="0" presId="urn:microsoft.com/office/officeart/2005/8/layout/hierarchy1"/>
    <dgm:cxn modelId="{7B8F28CD-EF78-48E0-9983-A122D645A97E}" type="presParOf" srcId="{2E5B8AAF-8501-450D-9A4C-10834FDA8052}" destId="{E1A6C5B7-9A8B-47CD-BDB0-B581BEC7054D}" srcOrd="0" destOrd="0" presId="urn:microsoft.com/office/officeart/2005/8/layout/hierarchy1"/>
    <dgm:cxn modelId="{6210E024-42A0-4873-B39A-42ECD3EFCCB6}" type="presParOf" srcId="{2E5B8AAF-8501-450D-9A4C-10834FDA8052}" destId="{A8EF85A8-730E-4E15-99B2-A4F6E7AF2C72}" srcOrd="1" destOrd="0" presId="urn:microsoft.com/office/officeart/2005/8/layout/hierarchy1"/>
    <dgm:cxn modelId="{E3B48AE4-A5BB-4D49-9AA1-0BCF79DBB6F9}" type="presParOf" srcId="{D0257B50-0454-4DFC-B75D-6196FA156A06}" destId="{927F9B44-4F4C-440C-872C-8E9122A59C06}" srcOrd="1" destOrd="0" presId="urn:microsoft.com/office/officeart/2005/8/layout/hierarchy1"/>
    <dgm:cxn modelId="{3ECDA75A-D953-4752-9DCB-1379369A30F2}" type="presParOf" srcId="{83739EFE-E10C-402F-8AAB-544E95375E59}" destId="{C73C7A88-718B-4BD4-9D4A-83B4CDD9C635}" srcOrd="2" destOrd="0" presId="urn:microsoft.com/office/officeart/2005/8/layout/hierarchy1"/>
    <dgm:cxn modelId="{E5F7FE5C-3A53-4A08-BEEB-37E0AEE7B928}" type="presParOf" srcId="{C73C7A88-718B-4BD4-9D4A-83B4CDD9C635}" destId="{2672D2C6-4F65-4E86-B6AA-637CDFE19471}" srcOrd="0" destOrd="0" presId="urn:microsoft.com/office/officeart/2005/8/layout/hierarchy1"/>
    <dgm:cxn modelId="{19E3BCE7-DD3D-4B2B-BFF8-2AAE438D1672}" type="presParOf" srcId="{2672D2C6-4F65-4E86-B6AA-637CDFE19471}" destId="{A8EB6189-C04A-4AF8-AF54-EAB21DEE00CD}" srcOrd="0" destOrd="0" presId="urn:microsoft.com/office/officeart/2005/8/layout/hierarchy1"/>
    <dgm:cxn modelId="{A8F4BB23-8BF0-491B-AA64-7D1985C4E527}" type="presParOf" srcId="{2672D2C6-4F65-4E86-B6AA-637CDFE19471}" destId="{0ACE18AB-0036-4B31-938E-A2E08B1EF639}" srcOrd="1" destOrd="0" presId="urn:microsoft.com/office/officeart/2005/8/layout/hierarchy1"/>
    <dgm:cxn modelId="{AF3AC793-5948-4848-A4B7-A9288B41B1A4}" type="presParOf" srcId="{C73C7A88-718B-4BD4-9D4A-83B4CDD9C635}" destId="{36F92DB2-45A2-4C23-917F-A2EF9136B2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2461A-F620-4859-B747-5A7A12DC5816}">
      <dsp:nvSpPr>
        <dsp:cNvPr id="0" name=""/>
        <dsp:cNvSpPr/>
      </dsp:nvSpPr>
      <dsp:spPr>
        <a:xfrm>
          <a:off x="0" y="758474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38B9B-2A77-45E9-B648-28A83020655C}">
      <dsp:nvSpPr>
        <dsp:cNvPr id="0" name=""/>
        <dsp:cNvSpPr/>
      </dsp:nvSpPr>
      <dsp:spPr>
        <a:xfrm>
          <a:off x="344685" y="1085926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De student kan uitleggen wat de Wet Dieren inhoudt</a:t>
          </a:r>
          <a:endParaRPr lang="en-US" sz="2900" kern="1200"/>
        </a:p>
      </dsp:txBody>
      <dsp:txXfrm>
        <a:off x="402381" y="1143622"/>
        <a:ext cx="2986781" cy="1854488"/>
      </dsp:txXfrm>
    </dsp:sp>
    <dsp:sp modelId="{E1A6C5B7-9A8B-47CD-BDB0-B581BEC7054D}">
      <dsp:nvSpPr>
        <dsp:cNvPr id="0" name=""/>
        <dsp:cNvSpPr/>
      </dsp:nvSpPr>
      <dsp:spPr>
        <a:xfrm>
          <a:off x="3791545" y="758474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F85A8-730E-4E15-99B2-A4F6E7AF2C72}">
      <dsp:nvSpPr>
        <dsp:cNvPr id="0" name=""/>
        <dsp:cNvSpPr/>
      </dsp:nvSpPr>
      <dsp:spPr>
        <a:xfrm>
          <a:off x="4136231" y="1085926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De student kan uitleggen welke besluiten en regelingen er zijn</a:t>
          </a:r>
          <a:endParaRPr lang="en-US" sz="2900" kern="1200"/>
        </a:p>
      </dsp:txBody>
      <dsp:txXfrm>
        <a:off x="4193927" y="1143622"/>
        <a:ext cx="2986781" cy="1854488"/>
      </dsp:txXfrm>
    </dsp:sp>
    <dsp:sp modelId="{A8EB6189-C04A-4AF8-AF54-EAB21DEE00CD}">
      <dsp:nvSpPr>
        <dsp:cNvPr id="0" name=""/>
        <dsp:cNvSpPr/>
      </dsp:nvSpPr>
      <dsp:spPr>
        <a:xfrm>
          <a:off x="7583090" y="758474"/>
          <a:ext cx="3102173" cy="1969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E18AB-0036-4B31-938E-A2E08B1EF639}">
      <dsp:nvSpPr>
        <dsp:cNvPr id="0" name=""/>
        <dsp:cNvSpPr/>
      </dsp:nvSpPr>
      <dsp:spPr>
        <a:xfrm>
          <a:off x="7927776" y="1085926"/>
          <a:ext cx="3102173" cy="196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De student weet hoe je dieren moet transporteren</a:t>
          </a:r>
          <a:endParaRPr lang="en-US" sz="2900" kern="1200"/>
        </a:p>
      </dsp:txBody>
      <dsp:txXfrm>
        <a:off x="7985472" y="1143622"/>
        <a:ext cx="2986781" cy="1854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2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8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7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9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9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3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9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4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535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E73C7-F8E9-6EF0-E8D7-B5A4BD981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649E18-A330-EB5C-4F8E-7DAE4A924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419225"/>
            <a:ext cx="4320227" cy="2395117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Huisvesting en hygiene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9A03D1-F8F2-2789-598E-D18775EB3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FFFFFF">
                    <a:alpha val="75000"/>
                  </a:srgbClr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187488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DEFFA-EE90-FEA4-5D05-659BAB66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nl-NL" dirty="0"/>
              <a:t>Vandaag	</a:t>
            </a:r>
          </a:p>
        </p:txBody>
      </p:sp>
      <p:pic>
        <p:nvPicPr>
          <p:cNvPr id="5" name="Picture 4" descr="Half hondengezicht">
            <a:extLst>
              <a:ext uri="{FF2B5EF4-FFF2-40B4-BE49-F238E27FC236}">
                <a16:creationId xmlns:a16="http://schemas.microsoft.com/office/drawing/2014/main" id="{921FE629-50EC-28FC-818A-38FD851D5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3" r="21267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8A7280-1249-4972-D93C-444C82A6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  <a:p>
            <a:r>
              <a:rPr lang="nl-NL" dirty="0"/>
              <a:t>Wet en regelgeving</a:t>
            </a:r>
          </a:p>
          <a:p>
            <a:r>
              <a:rPr lang="nl-NL" dirty="0"/>
              <a:t>Richtlijnen honden en kattenverblijf</a:t>
            </a:r>
          </a:p>
          <a:p>
            <a:r>
              <a:rPr lang="nl-NL" dirty="0"/>
              <a:t>Opdracht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288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27D54-31F7-6991-A1F7-3FDC8B7E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311E69E-9512-7293-4FFF-100A6C581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64258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920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A40117-DF0C-9F93-A6EC-5AD5742D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Wet dieren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E4725-6C37-36C1-33D7-DC5F6E56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Omdat dieren niet voor zichzelf kunnen opkomen is het belangrijk dat hun rechten zijn vastgelegd. In Nederland kennen we verschillende soorten wetten, bijvoorbeeld de wet dieren</a:t>
            </a:r>
          </a:p>
          <a:p>
            <a:endParaRPr lang="nl-NL">
              <a:solidFill>
                <a:schemeClr val="tx2"/>
              </a:solidFill>
            </a:endParaRPr>
          </a:p>
          <a:p>
            <a:pPr lvl="1"/>
            <a:r>
              <a:rPr lang="nl-NL">
                <a:solidFill>
                  <a:schemeClr val="tx2"/>
                </a:solidFill>
              </a:rPr>
              <a:t>Staan alle regels die te maken hebben met de omgang van dieren</a:t>
            </a:r>
          </a:p>
          <a:p>
            <a:pPr lvl="1"/>
            <a:r>
              <a:rPr lang="nl-NL">
                <a:solidFill>
                  <a:schemeClr val="tx2"/>
                </a:solidFill>
              </a:rPr>
              <a:t>Waarde van het dier staat centraal</a:t>
            </a:r>
          </a:p>
          <a:p>
            <a:pPr lvl="1"/>
            <a:r>
              <a:rPr lang="nl-NL">
                <a:solidFill>
                  <a:schemeClr val="tx2"/>
                </a:solidFill>
              </a:rPr>
              <a:t>De wet dieren beschermt ook mensen en het milieu</a:t>
            </a:r>
          </a:p>
          <a:p>
            <a:pPr lvl="1"/>
            <a:endParaRPr lang="nl-NL">
              <a:solidFill>
                <a:schemeClr val="tx2"/>
              </a:solidFill>
            </a:endParaRPr>
          </a:p>
          <a:p>
            <a:pPr lvl="1"/>
            <a:r>
              <a:rPr lang="nl-NL">
                <a:solidFill>
                  <a:schemeClr val="tx2"/>
                </a:solidFill>
              </a:rPr>
              <a:t>De NVWA houdt toezicht op dat de Wet dieren wordt nageleefd.</a:t>
            </a:r>
          </a:p>
        </p:txBody>
      </p:sp>
      <p:pic>
        <p:nvPicPr>
          <p:cNvPr id="5" name="Picture 4" descr="Kippen die door het gras struinen">
            <a:extLst>
              <a:ext uri="{FF2B5EF4-FFF2-40B4-BE49-F238E27FC236}">
                <a16:creationId xmlns:a16="http://schemas.microsoft.com/office/drawing/2014/main" id="{70B66B11-670A-1E7C-A9D2-295953AE3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28" r="1918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10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A446BE-4291-A36A-5A4B-8620ABD1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accent1"/>
                </a:solidFill>
              </a:rPr>
              <a:t>Besluiten en regelingen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DC5BF-59C3-667E-E7CB-DDDC508E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527580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NL" sz="1800" dirty="0"/>
              <a:t>De wet dieren bestaat uit zogenaamde besluiten en regelingen. Dit zijn onderdelen waar de Wet Dieren iets over zegt. </a:t>
            </a:r>
          </a:p>
          <a:p>
            <a:pPr>
              <a:lnSpc>
                <a:spcPct val="110000"/>
              </a:lnSpc>
            </a:pPr>
            <a:r>
              <a:rPr lang="nl-NL" sz="1800" dirty="0"/>
              <a:t>We kennen de volgende besluiten en regelingen:</a:t>
            </a:r>
          </a:p>
          <a:p>
            <a:pPr lvl="1">
              <a:lnSpc>
                <a:spcPct val="110000"/>
              </a:lnSpc>
            </a:pPr>
            <a:r>
              <a:rPr lang="nl-NL" sz="1800" dirty="0"/>
              <a:t>Diergeneesmiddelen</a:t>
            </a:r>
          </a:p>
          <a:p>
            <a:pPr lvl="1">
              <a:lnSpc>
                <a:spcPct val="110000"/>
              </a:lnSpc>
            </a:pPr>
            <a:r>
              <a:rPr lang="nl-NL" sz="1800" dirty="0"/>
              <a:t>Diervoerders</a:t>
            </a:r>
          </a:p>
          <a:p>
            <a:pPr lvl="1">
              <a:lnSpc>
                <a:spcPct val="110000"/>
              </a:lnSpc>
            </a:pPr>
            <a:r>
              <a:rPr lang="nl-NL" sz="1800" dirty="0"/>
              <a:t>Dierlijke producten</a:t>
            </a:r>
          </a:p>
          <a:p>
            <a:pPr lvl="1">
              <a:lnSpc>
                <a:spcPct val="110000"/>
              </a:lnSpc>
            </a:pPr>
            <a:r>
              <a:rPr lang="nl-NL" sz="1800" dirty="0"/>
              <a:t>Handhaving</a:t>
            </a:r>
          </a:p>
          <a:p>
            <a:pPr lvl="1">
              <a:lnSpc>
                <a:spcPct val="110000"/>
              </a:lnSpc>
            </a:pPr>
            <a:r>
              <a:rPr lang="nl-NL" sz="1800" dirty="0"/>
              <a:t>Houders van dieren</a:t>
            </a:r>
          </a:p>
          <a:p>
            <a:pPr lvl="1">
              <a:lnSpc>
                <a:spcPct val="110000"/>
              </a:lnSpc>
            </a:pPr>
            <a:r>
              <a:rPr lang="nl-NL" sz="1800" dirty="0"/>
              <a:t>Diergeneeskundigen </a:t>
            </a:r>
          </a:p>
          <a:p>
            <a:pPr lvl="1">
              <a:lnSpc>
                <a:spcPct val="110000"/>
              </a:lnSpc>
            </a:pPr>
            <a:endParaRPr lang="nl-NL" sz="1800" dirty="0"/>
          </a:p>
          <a:p>
            <a:pPr lvl="1">
              <a:lnSpc>
                <a:spcPct val="110000"/>
              </a:lnSpc>
            </a:pPr>
            <a:r>
              <a:rPr lang="nl-NL" sz="1800" dirty="0"/>
              <a:t>Voorbeeld: je hebt thuis twee slangen die je als hobby houdt. Je valt als slangeneigenaar onder het besluit houders van dieren.</a:t>
            </a:r>
          </a:p>
          <a:p>
            <a:pPr>
              <a:lnSpc>
                <a:spcPct val="110000"/>
              </a:lnSpc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14242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F32EBB-02D0-EC33-CEE9-99A36FE5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accent1"/>
                </a:solidFill>
              </a:rPr>
              <a:t>Huis en hobby dierenlijst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1EFFFA-DA00-55D8-C4FD-39BB4E4D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900"/>
              <a:t>De Wet Dieren voorkomt dat mensen zomaar bijzondere dieren in huis nemen</a:t>
            </a:r>
          </a:p>
          <a:p>
            <a:pPr>
              <a:lnSpc>
                <a:spcPct val="110000"/>
              </a:lnSpc>
            </a:pPr>
            <a:r>
              <a:rPr lang="nl-NL" sz="1900"/>
              <a:t>De overheid houdt daarom een lijst bij van dieren die wel als huisdier mag houden</a:t>
            </a:r>
          </a:p>
          <a:p>
            <a:pPr lvl="1">
              <a:lnSpc>
                <a:spcPct val="110000"/>
              </a:lnSpc>
            </a:pPr>
            <a:r>
              <a:rPr lang="nl-NL" sz="1900"/>
              <a:t>Huis en hobbydierenlijst of positieflijst</a:t>
            </a:r>
          </a:p>
          <a:p>
            <a:pPr>
              <a:lnSpc>
                <a:spcPct val="110000"/>
              </a:lnSpc>
            </a:pPr>
            <a:r>
              <a:rPr lang="nl-NL" sz="1900"/>
              <a:t>Dieren die niet op de lijst staan, mag je niet houden omdat</a:t>
            </a:r>
          </a:p>
          <a:p>
            <a:pPr lvl="1">
              <a:lnSpc>
                <a:spcPct val="110000"/>
              </a:lnSpc>
            </a:pPr>
            <a:r>
              <a:rPr lang="nl-NL" sz="1900"/>
              <a:t>Ziektes kunnen overdragen</a:t>
            </a:r>
          </a:p>
          <a:p>
            <a:pPr lvl="1">
              <a:lnSpc>
                <a:spcPct val="110000"/>
              </a:lnSpc>
            </a:pPr>
            <a:r>
              <a:rPr lang="nl-NL" sz="1900"/>
              <a:t>Gevaarlijk kunnen zijn</a:t>
            </a:r>
          </a:p>
          <a:p>
            <a:pPr lvl="1">
              <a:lnSpc>
                <a:spcPct val="110000"/>
              </a:lnSpc>
            </a:pPr>
            <a:r>
              <a:rPr lang="nl-NL" sz="1900"/>
              <a:t>Ingewikkelde verzorging</a:t>
            </a:r>
          </a:p>
          <a:p>
            <a:pPr lvl="1">
              <a:lnSpc>
                <a:spcPct val="110000"/>
              </a:lnSpc>
            </a:pPr>
            <a:r>
              <a:rPr lang="nl-NL" sz="1900"/>
              <a:t>Beschermde diersoort</a:t>
            </a:r>
          </a:p>
        </p:txBody>
      </p:sp>
    </p:spTree>
    <p:extLst>
      <p:ext uri="{BB962C8B-B14F-4D97-AF65-F5344CB8AC3E}">
        <p14:creationId xmlns:p14="http://schemas.microsoft.com/office/powerpoint/2010/main" val="41357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ECB924-3A44-5C84-67FD-EA04D94C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EFF"/>
                </a:solidFill>
              </a:rPr>
              <a:t>Transporten van dieren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FE083-2B8B-425B-FCC6-43FD23BC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nl-NL" dirty="0"/>
              <a:t>Belangrijkste bij transporten van dieren is dat het welzijn en de gezondheid voorop staan</a:t>
            </a:r>
          </a:p>
          <a:p>
            <a:r>
              <a:rPr lang="nl-NL" dirty="0"/>
              <a:t>Er zijn door de Wet Dieren regels opgesteld voor het vervoeren</a:t>
            </a:r>
          </a:p>
          <a:p>
            <a:pPr lvl="1"/>
            <a:r>
              <a:rPr lang="nl-NL" dirty="0"/>
              <a:t>Chauffeur moet erkend zijn</a:t>
            </a:r>
          </a:p>
          <a:p>
            <a:pPr lvl="1"/>
            <a:r>
              <a:rPr lang="nl-NL" dirty="0"/>
              <a:t>Gekeurd vervoersmiddel</a:t>
            </a:r>
          </a:p>
          <a:p>
            <a:pPr lvl="1"/>
            <a:r>
              <a:rPr lang="nl-NL" dirty="0"/>
              <a:t>Voldoende rust, drinken en eten</a:t>
            </a:r>
          </a:p>
          <a:p>
            <a:pPr lvl="1"/>
            <a:r>
              <a:rPr lang="nl-NL" dirty="0"/>
              <a:t>Voldoende ruimte</a:t>
            </a:r>
          </a:p>
          <a:p>
            <a:pPr lvl="1"/>
            <a:r>
              <a:rPr lang="nl-NL" dirty="0"/>
              <a:t>Niet onnodig </a:t>
            </a:r>
            <a:r>
              <a:rPr lang="nl-NL" dirty="0" err="1"/>
              <a:t>lijdden</a:t>
            </a:r>
            <a:endParaRPr lang="nl-NL" dirty="0"/>
          </a:p>
          <a:p>
            <a:pPr lvl="1"/>
            <a:r>
              <a:rPr lang="nl-NL" dirty="0"/>
              <a:t>Reisformulier aanwezig</a:t>
            </a:r>
          </a:p>
          <a:p>
            <a:pPr lvl="1"/>
            <a:r>
              <a:rPr lang="nl-NL" dirty="0" err="1"/>
              <a:t>etc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510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1A4E3-B60D-1EBE-C321-05E53D59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Vervoeren van honden en katten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4BC97B-19DD-5EB9-6307-5CB92655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Honden en katten mag je </a:t>
            </a:r>
            <a:r>
              <a:rPr lang="nl-NL" dirty="0" err="1">
                <a:solidFill>
                  <a:schemeClr val="tx2"/>
                </a:solidFill>
              </a:rPr>
              <a:t>lop</a:t>
            </a:r>
            <a:r>
              <a:rPr lang="nl-NL" dirty="0">
                <a:solidFill>
                  <a:schemeClr val="tx2"/>
                </a:solidFill>
              </a:rPr>
              <a:t> op de achterbank vervoeren, maar is dit veilig?</a:t>
            </a:r>
          </a:p>
          <a:p>
            <a:r>
              <a:rPr lang="nl-NL" dirty="0">
                <a:solidFill>
                  <a:schemeClr val="tx2"/>
                </a:solidFill>
              </a:rPr>
              <a:t>Katten in </a:t>
            </a:r>
            <a:r>
              <a:rPr lang="nl-NL" dirty="0" err="1">
                <a:solidFill>
                  <a:schemeClr val="tx2"/>
                </a:solidFill>
              </a:rPr>
              <a:t>transportbox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Hond in gordel</a:t>
            </a:r>
          </a:p>
        </p:txBody>
      </p:sp>
      <p:pic>
        <p:nvPicPr>
          <p:cNvPr id="5" name="Picture 4" descr="Een kat en een golden retriever die neerliggen">
            <a:extLst>
              <a:ext uri="{FF2B5EF4-FFF2-40B4-BE49-F238E27FC236}">
                <a16:creationId xmlns:a16="http://schemas.microsoft.com/office/drawing/2014/main" id="{0A81FED3-9F79-6D67-E3D4-8551CFD20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70" r="21668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4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2EBBD1-4344-F74A-720D-78DD8FCE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346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Opdracht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49CFD-97D2-026F-09CC-7B652A20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243" y="3829878"/>
            <a:ext cx="6798608" cy="1408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Maken</a:t>
            </a:r>
            <a:r>
              <a:rPr lang="en-US" sz="20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hoofdstuk</a:t>
            </a:r>
            <a:r>
              <a:rPr lang="en-US" sz="20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7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Potlood">
            <a:extLst>
              <a:ext uri="{FF2B5EF4-FFF2-40B4-BE49-F238E27FC236}">
                <a16:creationId xmlns:a16="http://schemas.microsoft.com/office/drawing/2014/main" id="{57000724-238D-B45E-BA26-73CCDC49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6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8E3E2"/>
      </a:lt2>
      <a:accent1>
        <a:srgbClr val="4EADCA"/>
      </a:accent1>
      <a:accent2>
        <a:srgbClr val="63AFA1"/>
      </a:accent2>
      <a:accent3>
        <a:srgbClr val="81A1DC"/>
      </a:accent3>
      <a:accent4>
        <a:srgbClr val="D46573"/>
      </a:accent4>
      <a:accent5>
        <a:srgbClr val="D89074"/>
      </a:accent5>
      <a:accent6>
        <a:srgbClr val="BC9F5A"/>
      </a:accent6>
      <a:hlink>
        <a:srgbClr val="AB7564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319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 Nova Light</vt:lpstr>
      <vt:lpstr>Wingdings 2</vt:lpstr>
      <vt:lpstr>DividendVTI</vt:lpstr>
      <vt:lpstr>Huisvesting en hygiene</vt:lpstr>
      <vt:lpstr>Vandaag </vt:lpstr>
      <vt:lpstr>leerdoelen</vt:lpstr>
      <vt:lpstr>Wet dieren </vt:lpstr>
      <vt:lpstr>Besluiten en regelingen</vt:lpstr>
      <vt:lpstr>Huis en hobby dierenlijst</vt:lpstr>
      <vt:lpstr>Transporten van dieren </vt:lpstr>
      <vt:lpstr>Vervoeren van honden en katten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</dc:title>
  <dc:creator>Maxime Van Straten</dc:creator>
  <cp:lastModifiedBy>Maxime Van Straten</cp:lastModifiedBy>
  <cp:revision>1</cp:revision>
  <dcterms:created xsi:type="dcterms:W3CDTF">2023-06-27T10:59:34Z</dcterms:created>
  <dcterms:modified xsi:type="dcterms:W3CDTF">2023-06-27T11:21:41Z</dcterms:modified>
</cp:coreProperties>
</file>